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Ubuntu"/>
      <p:regular r:id="rId25"/>
      <p:bold r:id="rId26"/>
      <p:italic r:id="rId27"/>
      <p:boldItalic r:id="rId28"/>
    </p:embeddedFont>
    <p:embeddedFont>
      <p:font typeface="Robo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Ubuntu-bold.fntdata"/><Relationship Id="rId25" Type="http://schemas.openxmlformats.org/officeDocument/2006/relationships/font" Target="fonts/Ubuntu-regular.fntdata"/><Relationship Id="rId28" Type="http://schemas.openxmlformats.org/officeDocument/2006/relationships/font" Target="fonts/Ubuntu-boldItalic.fntdata"/><Relationship Id="rId27" Type="http://schemas.openxmlformats.org/officeDocument/2006/relationships/font" Target="fonts/Ubuntu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" name="Shape 3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1" name="Shape 21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" name="Shape 4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roll= z, yaw= y, pitch= x</a:t>
            </a:r>
          </a:p>
        </p:txBody>
      </p:sp>
      <p:sp>
        <p:nvSpPr>
          <p:cNvPr id="64" name="Shape 6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4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Conten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152400" y="0"/>
            <a:ext cx="78252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lt1"/>
              </a:buClr>
              <a:buFont typeface="Ubuntu"/>
              <a:buNone/>
              <a:defRPr b="1" i="0" sz="36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>
              <a:spcBef>
                <a:spcPts val="0"/>
              </a:spcBef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2pPr>
            <a:lvl3pPr indent="0" lvl="2">
              <a:spcBef>
                <a:spcPts val="0"/>
              </a:spcBef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3pPr>
            <a:lvl4pPr indent="0" lvl="3">
              <a:spcBef>
                <a:spcPts val="0"/>
              </a:spcBef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4pPr>
            <a:lvl5pPr indent="0" lvl="4">
              <a:spcBef>
                <a:spcPts val="0"/>
              </a:spcBef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5pPr>
            <a:lvl6pPr indent="0" lvl="5">
              <a:spcBef>
                <a:spcPts val="0"/>
              </a:spcBef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6pPr>
            <a:lvl7pPr indent="0" lvl="6">
              <a:spcBef>
                <a:spcPts val="0"/>
              </a:spcBef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7pPr>
            <a:lvl8pPr indent="0" lvl="7">
              <a:spcBef>
                <a:spcPts val="0"/>
              </a:spcBef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8pPr>
            <a:lvl9pPr indent="0" lvl="8">
              <a:spcBef>
                <a:spcPts val="0"/>
              </a:spcBef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395536" y="1131590"/>
            <a:ext cx="8496944" cy="460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400"/>
              </a:spcBef>
              <a:buClr>
                <a:srgbClr val="3F3F3F"/>
              </a:buClr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2" type="body"/>
          </p:nvPr>
        </p:nvSpPr>
        <p:spPr>
          <a:xfrm>
            <a:off x="405880" y="1808260"/>
            <a:ext cx="8496944" cy="29957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80"/>
              </a:spcBef>
              <a:buClr>
                <a:srgbClr val="3F3F3F"/>
              </a:buClr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rgbClr val="3F3F3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1_Title and Conten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1619671" y="0"/>
            <a:ext cx="7524327" cy="88446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3F3F3F"/>
              </a:buClr>
              <a:buFont typeface="Arial"/>
              <a:buNone/>
              <a:defRPr b="1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6" name="Shape 16"/>
          <p:cNvSpPr txBox="1"/>
          <p:nvPr>
            <p:ph idx="1" type="body"/>
          </p:nvPr>
        </p:nvSpPr>
        <p:spPr>
          <a:xfrm>
            <a:off x="1979711" y="987574"/>
            <a:ext cx="6912767" cy="460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400"/>
              </a:spcBef>
              <a:buClr>
                <a:srgbClr val="3F3F3F"/>
              </a:buClr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2" type="body"/>
          </p:nvPr>
        </p:nvSpPr>
        <p:spPr>
          <a:xfrm>
            <a:off x="1990056" y="1664244"/>
            <a:ext cx="6912767" cy="29957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80"/>
              </a:spcBef>
              <a:buClr>
                <a:srgbClr val="3F3F3F"/>
              </a:buClr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rgbClr val="3F3F3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chemeClr val="tx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Relationship Id="rId4" Type="http://schemas.openxmlformats.org/officeDocument/2006/relationships/image" Target="../media/image03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07.png"/><Relationship Id="rId5" Type="http://schemas.openxmlformats.org/officeDocument/2006/relationships/image" Target="../media/image0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6.png"/><Relationship Id="rId4" Type="http://schemas.openxmlformats.org/officeDocument/2006/relationships/image" Target="../media/image05.png"/><Relationship Id="rId5" Type="http://schemas.openxmlformats.org/officeDocument/2006/relationships/image" Target="../media/image08.png"/><Relationship Id="rId6" Type="http://schemas.openxmlformats.org/officeDocument/2006/relationships/image" Target="../media/image0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/>
        </p:nvSpPr>
        <p:spPr>
          <a:xfrm>
            <a:off x="5583175" y="2917500"/>
            <a:ext cx="28800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01.13.2017 Presentation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HTHS Fall Mentorship</a:t>
            </a:r>
            <a:r>
              <a:rPr i="0" lang="en-US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</a:p>
        </p:txBody>
      </p:sp>
      <p:sp>
        <p:nvSpPr>
          <p:cNvPr id="24" name="Shape 24"/>
          <p:cNvSpPr txBox="1"/>
          <p:nvPr/>
        </p:nvSpPr>
        <p:spPr>
          <a:xfrm>
            <a:off x="4768750" y="872100"/>
            <a:ext cx="4386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4200">
                <a:solidFill>
                  <a:srgbClr val="9FC5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Drone Signal Quality Map</a:t>
            </a:r>
          </a:p>
        </p:txBody>
      </p:sp>
      <p:sp>
        <p:nvSpPr>
          <p:cNvPr id="25" name="Shape 25"/>
          <p:cNvSpPr txBox="1"/>
          <p:nvPr/>
        </p:nvSpPr>
        <p:spPr>
          <a:xfrm>
            <a:off x="6457684" y="4699598"/>
            <a:ext cx="1130999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Karl Roush</a:t>
            </a:r>
          </a:p>
        </p:txBody>
      </p:sp>
      <p:pic>
        <p:nvPicPr>
          <p:cNvPr descr="IMG_9858.PNG" id="26" name="Shape 26"/>
          <p:cNvPicPr preferRelativeResize="0"/>
          <p:nvPr/>
        </p:nvPicPr>
        <p:blipFill rotWithShape="1">
          <a:blip r:embed="rId3">
            <a:alphaModFix/>
          </a:blip>
          <a:srcRect b="12741" l="0" r="0" t="12748"/>
          <a:stretch/>
        </p:blipFill>
        <p:spPr>
          <a:xfrm>
            <a:off x="6583925" y="3470450"/>
            <a:ext cx="927474" cy="1229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Shape 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975" y="2496200"/>
            <a:ext cx="9525" cy="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/>
          <p:nvPr>
            <p:ph idx="12" type="sldNum"/>
          </p:nvPr>
        </p:nvSpPr>
        <p:spPr>
          <a:xfrm>
            <a:off x="8568633" y="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rgbClr val="C9DAF8"/>
                </a:solidFill>
              </a:rPr>
              <a:t>‹#›</a:t>
            </a:fld>
          </a:p>
        </p:txBody>
      </p:sp>
      <p:sp>
        <p:nvSpPr>
          <p:cNvPr id="29" name="Shape 29"/>
          <p:cNvSpPr txBox="1"/>
          <p:nvPr/>
        </p:nvSpPr>
        <p:spPr>
          <a:xfrm>
            <a:off x="5583175" y="2238175"/>
            <a:ext cx="28800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Creating a 3D map using a drone as a mobile receiver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152400" y="0"/>
            <a:ext cx="7825200" cy="884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Octave Data Retrieval</a:t>
            </a:r>
          </a:p>
        </p:txBody>
      </p:sp>
      <p:sp>
        <p:nvSpPr>
          <p:cNvPr id="123" name="Shape 123"/>
          <p:cNvSpPr txBox="1"/>
          <p:nvPr>
            <p:ph idx="2" type="body"/>
          </p:nvPr>
        </p:nvSpPr>
        <p:spPr>
          <a:xfrm>
            <a:off x="323550" y="1002525"/>
            <a:ext cx="5617800" cy="228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8761D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App used is called “Network Signal Info”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Data is logged on mobile device </a:t>
            </a: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in labeled files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Available in app interface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CSV log type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F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Octave is used to convert these logs into usable data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Shape 124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 b="31216" l="42778" r="43325" t="28966"/>
          <a:stretch/>
        </p:blipFill>
        <p:spPr>
          <a:xfrm>
            <a:off x="6575399" y="985674"/>
            <a:ext cx="2272550" cy="366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 rotWithShape="1">
          <a:blip r:embed="rId4">
            <a:alphaModFix/>
          </a:blip>
          <a:srcRect b="77755" l="8928" r="68087" t="14592"/>
          <a:stretch/>
        </p:blipFill>
        <p:spPr>
          <a:xfrm>
            <a:off x="762249" y="3409349"/>
            <a:ext cx="5030474" cy="94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/>
        </p:nvSpPr>
        <p:spPr>
          <a:xfrm>
            <a:off x="683925" y="4351500"/>
            <a:ext cx="49089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Octave Code to Read 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a CSV file into a 1 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column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 cell array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152400" y="0"/>
            <a:ext cx="7825200" cy="884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Graphing the Data</a:t>
            </a:r>
          </a:p>
        </p:txBody>
      </p:sp>
      <p:sp>
        <p:nvSpPr>
          <p:cNvPr id="133" name="Shape 133"/>
          <p:cNvSpPr txBox="1"/>
          <p:nvPr>
            <p:ph idx="2" type="body"/>
          </p:nvPr>
        </p:nvSpPr>
        <p:spPr>
          <a:xfrm>
            <a:off x="69225" y="898225"/>
            <a:ext cx="4765200" cy="2332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FF"/>
              </a:buClr>
              <a:buSzPct val="128571"/>
              <a:buFont typeface="Roboto"/>
              <a:buChar char="❖"/>
            </a:pPr>
            <a:r>
              <a:rPr lang="en-US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Done through “plot” command 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CC0000"/>
              </a:buClr>
              <a:buSzPct val="128571"/>
              <a:buFont typeface="Roboto"/>
              <a:buChar char="❖"/>
            </a:pPr>
            <a:r>
              <a:rPr lang="en-US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Graphing is done through discrete points not functions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FF"/>
              </a:buClr>
              <a:buSzPct val="128571"/>
              <a:buFont typeface="Roboto"/>
              <a:buChar char="❖"/>
            </a:pPr>
            <a:r>
              <a:rPr lang="en-US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Strength is represented by color change (red is strongest, blue is weakest)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8761D"/>
              </a:buClr>
              <a:buSzPct val="128571"/>
              <a:buFont typeface="Roboto"/>
              <a:buChar char="❖"/>
            </a:pPr>
            <a:r>
              <a:rPr lang="en-US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Several data types can be placed on one 3D graph</a:t>
            </a:r>
          </a:p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525" y="3213528"/>
            <a:ext cx="2948110" cy="176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2810" y="3289762"/>
            <a:ext cx="3745882" cy="160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3850" y="1036824"/>
            <a:ext cx="3206774" cy="239217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/>
        </p:nvSpPr>
        <p:spPr>
          <a:xfrm>
            <a:off x="6246525" y="3446500"/>
            <a:ext cx="26217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Modified tutorial code and graph produced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152400" y="0"/>
            <a:ext cx="7825200" cy="884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Interpolation Algorithms</a:t>
            </a:r>
          </a:p>
        </p:txBody>
      </p:sp>
      <p:sp>
        <p:nvSpPr>
          <p:cNvPr id="144" name="Shape 144"/>
          <p:cNvSpPr txBox="1"/>
          <p:nvPr>
            <p:ph idx="2" type="body"/>
          </p:nvPr>
        </p:nvSpPr>
        <p:spPr>
          <a:xfrm>
            <a:off x="304800" y="1073950"/>
            <a:ext cx="5091600" cy="367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Nearest Neighbor</a:t>
            </a: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Point is given the value of the closest data point</a:t>
            </a: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P0= S1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Inverse Distance Weighting</a:t>
            </a: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Point is given value based on distance from nearby data points</a:t>
            </a: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P0= ([1/d01]*S1)+([1/d02]*S2)+([1/d03]*S3)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Natural Neighbor</a:t>
            </a: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Similar to Inverse distance weighting, but with area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145" name="Shape 145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descr="NaN0001.jpg" id="146" name="Shape 146"/>
          <p:cNvPicPr preferRelativeResize="0"/>
          <p:nvPr/>
        </p:nvPicPr>
        <p:blipFill rotWithShape="1">
          <a:blip r:embed="rId3">
            <a:alphaModFix/>
          </a:blip>
          <a:srcRect b="58078" l="53497" r="8367" t="23239"/>
          <a:stretch/>
        </p:blipFill>
        <p:spPr>
          <a:xfrm>
            <a:off x="5472599" y="1713250"/>
            <a:ext cx="3460624" cy="2332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152400" y="0"/>
            <a:ext cx="7825200" cy="884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Problems Encountered &amp; Solutions</a:t>
            </a:r>
          </a:p>
        </p:txBody>
      </p:sp>
      <p:sp>
        <p:nvSpPr>
          <p:cNvPr id="152" name="Shape 152"/>
          <p:cNvSpPr txBox="1"/>
          <p:nvPr>
            <p:ph idx="2" type="body"/>
          </p:nvPr>
        </p:nvSpPr>
        <p:spPr>
          <a:xfrm>
            <a:off x="246625" y="868872"/>
            <a:ext cx="4615800" cy="571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Lack of prior knowledge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Shape 153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154" name="Shape 154"/>
          <p:cNvSpPr txBox="1"/>
          <p:nvPr/>
        </p:nvSpPr>
        <p:spPr>
          <a:xfrm>
            <a:off x="-132400" y="1176725"/>
            <a:ext cx="47511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1" marL="914400" rtl="0">
              <a:spcBef>
                <a:spcPts val="0"/>
              </a:spcBef>
              <a:buClr>
                <a:srgbClr val="3F3F3F"/>
              </a:buClr>
              <a:buFont typeface="Roboto"/>
              <a:buChar char="➢"/>
            </a:pPr>
            <a:r>
              <a:rPr b="1"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Octave</a:t>
            </a:r>
          </a:p>
          <a:p>
            <a:pPr indent="-228600" lvl="2" marL="1371600" rtl="0">
              <a:spcBef>
                <a:spcPts val="0"/>
              </a:spcBef>
              <a:buClr>
                <a:srgbClr val="3F3F3F"/>
              </a:buClr>
              <a:buFont typeface="Roboto"/>
              <a:buChar char="■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Completed numerous online tutorials</a:t>
            </a:r>
          </a:p>
          <a:p>
            <a:pPr indent="-228600" lvl="2" marL="1371600" rtl="0">
              <a:spcBef>
                <a:spcPts val="0"/>
              </a:spcBef>
              <a:buClr>
                <a:srgbClr val="3F3F3F"/>
              </a:buClr>
              <a:buFont typeface="Roboto"/>
              <a:buChar char="■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Consulted StackOverflow for specific problems</a:t>
            </a:r>
          </a:p>
          <a:p>
            <a:pPr indent="-228600" lvl="2" marL="1371600" rtl="0"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Font typeface="Roboto"/>
              <a:buChar char="■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Talked to Dragoslav Stojadinovic for graphing help</a:t>
            </a:r>
          </a:p>
          <a:p>
            <a:pPr indent="-228600" lvl="1" marL="914400" rtl="0">
              <a:spcBef>
                <a:spcPts val="0"/>
              </a:spcBef>
              <a:buClr>
                <a:srgbClr val="3F3F3F"/>
              </a:buClr>
              <a:buFont typeface="Roboto"/>
              <a:buChar char="➢"/>
            </a:pPr>
            <a:r>
              <a:rPr b="1"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Java</a:t>
            </a:r>
          </a:p>
          <a:p>
            <a:pPr indent="-228600" lvl="2" marL="1371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Roboto"/>
              <a:buChar char="■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Completed Codeacademy online course</a:t>
            </a:r>
          </a:p>
          <a:p>
            <a:pPr indent="-228600" lvl="2" marL="1371600" rtl="0"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Font typeface="Roboto"/>
              <a:buChar char="■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Did several sample projects</a:t>
            </a:r>
          </a:p>
          <a:p>
            <a:pPr indent="-228600" lvl="1" marL="914400" rtl="0">
              <a:spcBef>
                <a:spcPts val="0"/>
              </a:spcBef>
              <a:buClr>
                <a:srgbClr val="3F3F3F"/>
              </a:buClr>
              <a:buFont typeface="Roboto"/>
              <a:buChar char="➢"/>
            </a:pPr>
            <a:r>
              <a:rPr b="1"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General signal principles</a:t>
            </a:r>
          </a:p>
          <a:p>
            <a:pPr indent="-228600" lvl="2" marL="1371600" rtl="0">
              <a:spcBef>
                <a:spcPts val="0"/>
              </a:spcBef>
              <a:buClr>
                <a:srgbClr val="3F3F3F"/>
              </a:buClr>
              <a:buFont typeface="Roboto"/>
              <a:buChar char="■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Read Wikipedia topics detailed by Prof. Trappe</a:t>
            </a:r>
          </a:p>
          <a:p>
            <a:pPr indent="-228600" lvl="2" marL="1371600" rtl="0">
              <a:spcBef>
                <a:spcPts val="0"/>
              </a:spcBef>
              <a:buClr>
                <a:srgbClr val="3F3F3F"/>
              </a:buClr>
              <a:buFont typeface="Roboto"/>
              <a:buChar char="■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Watched radio interference conference videos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5" name="Shape 155"/>
          <p:cNvSpPr txBox="1"/>
          <p:nvPr/>
        </p:nvSpPr>
        <p:spPr>
          <a:xfrm>
            <a:off x="4337775" y="1046825"/>
            <a:ext cx="4440900" cy="3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1" marL="914400" rtl="0">
              <a:spcBef>
                <a:spcPts val="0"/>
              </a:spcBef>
              <a:buClr>
                <a:srgbClr val="3F3F3F"/>
              </a:buClr>
              <a:buFont typeface="Roboto"/>
              <a:buChar char="➢"/>
            </a:pPr>
            <a:r>
              <a:rPr b="1"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Interpolation algorithms beyond NN</a:t>
            </a:r>
          </a:p>
          <a:p>
            <a:pPr indent="-2286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Roboto"/>
              <a:buChar char="■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Spoke to Shweta Sagari regarding paper on spectrum cartography</a:t>
            </a:r>
          </a:p>
          <a:p>
            <a:pPr indent="-228600" lvl="2" marL="13716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Font typeface="Roboto"/>
              <a:buChar char="■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Read other paper (provided) on path loss estimation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Clr>
                <a:srgbClr val="3F3F3F"/>
              </a:buClr>
              <a:buFont typeface="Roboto"/>
              <a:buChar char="➢"/>
            </a:pPr>
            <a:r>
              <a:rPr b="1"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Orbit</a:t>
            </a:r>
          </a:p>
          <a:p>
            <a:pPr indent="-228600" lvl="2" marL="13716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Font typeface="Roboto"/>
              <a:buChar char="■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Completed basic tutorial</a:t>
            </a:r>
          </a:p>
          <a:p>
            <a:pPr indent="-228600" lvl="2" marL="13716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Font typeface="Roboto"/>
              <a:buChar char="■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Worked on LTE tutorial (SB3 does not have dongle)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152400" y="0"/>
            <a:ext cx="7825200" cy="884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Problems Encountered &amp; Solutions</a:t>
            </a:r>
          </a:p>
        </p:txBody>
      </p:sp>
      <p:sp>
        <p:nvSpPr>
          <p:cNvPr id="161" name="Shape 161"/>
          <p:cNvSpPr txBox="1"/>
          <p:nvPr>
            <p:ph idx="2" type="body"/>
          </p:nvPr>
        </p:nvSpPr>
        <p:spPr>
          <a:xfrm>
            <a:off x="246625" y="1021275"/>
            <a:ext cx="8634900" cy="372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SB3</a:t>
            </a: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no LTE dongle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Re-run tutorial on node1-1.sb6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Graphing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Representing time, location (x,y,z), strength on one graph</a:t>
            </a:r>
          </a:p>
          <a:p>
            <a: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Strength=color, time dynamic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aterial/</a:t>
            </a: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staff</a:t>
            </a: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availability 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Planned ahead of time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Scheduled via email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Regular interval updates</a:t>
            </a:r>
          </a:p>
        </p:txBody>
      </p:sp>
      <p:sp>
        <p:nvSpPr>
          <p:cNvPr id="162" name="Shape 162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152400" y="0"/>
            <a:ext cx="7825200" cy="884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Timeline of Events</a:t>
            </a:r>
          </a:p>
        </p:txBody>
      </p:sp>
      <p:sp>
        <p:nvSpPr>
          <p:cNvPr id="168" name="Shape 168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169" name="Shape 169"/>
          <p:cNvSpPr txBox="1"/>
          <p:nvPr/>
        </p:nvSpPr>
        <p:spPr>
          <a:xfrm>
            <a:off x="263575" y="1085000"/>
            <a:ext cx="19305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September 2016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x="2426525" y="1085000"/>
            <a:ext cx="64176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Discussion of possible project</a:t>
            </a:r>
          </a:p>
          <a:p>
            <a:pPr indent="-228600" lvl="0" marL="4572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Read papers on “Transmit Only”</a:t>
            </a:r>
          </a:p>
          <a:p>
            <a:pPr indent="-228600" lvl="0" marL="45720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Researched SDR basics</a:t>
            </a:r>
          </a:p>
          <a:p>
            <a:pPr indent="-228600" lvl="0" marL="4572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Learned basic 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interference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 principles &amp; mitigation 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techniques</a:t>
            </a:r>
          </a:p>
          <a:p>
            <a:pPr indent="-228600" lvl="0" marL="4572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Spoke to Dravoslav who provided additional resources </a:t>
            </a:r>
          </a:p>
          <a:p>
            <a:pPr indent="-228600" lvl="0" marL="45720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Project finalized 09.30.2016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263575" y="2609000"/>
            <a:ext cx="19305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October</a:t>
            </a:r>
            <a:r>
              <a:rPr b="1" lang="en-US">
                <a:latin typeface="Roboto"/>
                <a:ea typeface="Roboto"/>
                <a:cs typeface="Roboto"/>
                <a:sym typeface="Roboto"/>
              </a:rPr>
              <a:t> 2016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2430025" y="2609000"/>
            <a:ext cx="5392800" cy="12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Refined project definition</a:t>
            </a:r>
          </a:p>
          <a:p>
            <a:pPr indent="-228600" lvl="0" marL="4572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Read previous project work </a:t>
            </a:r>
          </a:p>
          <a:p>
            <a:pPr indent="-228600" lvl="0" marL="4572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Learned to use SDRSharp</a:t>
            </a:r>
          </a:p>
          <a:p>
            <a:pPr indent="-228600" lvl="0" marL="4572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Prepared external Linux boot drive</a:t>
            </a:r>
          </a:p>
          <a:p>
            <a:pPr indent="-228600" lvl="0" marL="4572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Downloaded and began learning Octave</a:t>
            </a:r>
          </a:p>
          <a:p>
            <a:pPr indent="-228600" lvl="0" marL="4572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Spoke Shweta Sagari about interpolation algorithms</a:t>
            </a:r>
          </a:p>
          <a:p>
            <a:pPr indent="-228600" lvl="0" marL="4572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Created project timeline and description</a:t>
            </a:r>
          </a:p>
          <a:p>
            <a:pPr indent="-228600" lvl="0" marL="4572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Began programming flight pattern</a:t>
            </a:r>
          </a:p>
          <a:p>
            <a:pPr indent="-228600" lvl="0" marL="4572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Began learning graphing concepts in Octave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152400" y="0"/>
            <a:ext cx="7825200" cy="884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Timeline of Events</a:t>
            </a:r>
          </a:p>
        </p:txBody>
      </p:sp>
      <p:sp>
        <p:nvSpPr>
          <p:cNvPr id="178" name="Shape 178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179" name="Shape 179"/>
          <p:cNvSpPr txBox="1"/>
          <p:nvPr/>
        </p:nvSpPr>
        <p:spPr>
          <a:xfrm>
            <a:off x="263575" y="1085000"/>
            <a:ext cx="19305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November </a:t>
            </a:r>
            <a:r>
              <a:rPr b="1" lang="en-US">
                <a:latin typeface="Roboto"/>
                <a:ea typeface="Roboto"/>
                <a:cs typeface="Roboto"/>
                <a:sym typeface="Roboto"/>
              </a:rPr>
              <a:t>2016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2426525" y="1085000"/>
            <a:ext cx="64176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Downloaded and installed MissionPlanner</a:t>
            </a:r>
          </a:p>
          <a:p>
            <a:pPr indent="-228600" lvl="0" marL="4572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Created alternate flight pattern for testing</a:t>
            </a:r>
          </a:p>
          <a:p>
            <a:pPr indent="-228600" lvl="0" marL="4572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Successfully tested flight pattern twice</a:t>
            </a:r>
          </a:p>
          <a:p>
            <a:pPr indent="-228600" lvl="0" marL="4572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Update about configuring mobile receiver to WINLAB base station</a:t>
            </a:r>
          </a:p>
          <a:p>
            <a:pPr indent="-228600" lvl="0" marL="4572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Continued graphing work in Octave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263575" y="2609000"/>
            <a:ext cx="19305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Dec.</a:t>
            </a:r>
            <a:r>
              <a:rPr b="1" lang="en-US">
                <a:latin typeface="Roboto"/>
                <a:ea typeface="Roboto"/>
                <a:cs typeface="Roboto"/>
                <a:sym typeface="Roboto"/>
              </a:rPr>
              <a:t> 2016- Jan. 2017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x="2430025" y="2609000"/>
            <a:ext cx="6170700" cy="21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Tested first custom written Octave graphing program</a:t>
            </a:r>
          </a:p>
          <a:p>
            <a:pPr indent="-228600" lvl="0" marL="4572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Re-installed Octave graphics packages</a:t>
            </a:r>
          </a:p>
          <a:p>
            <a:pPr indent="-228600" lvl="0" marL="4572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Created optimized zig-zag flight pattern and saved waypoints</a:t>
            </a:r>
          </a:p>
          <a:p>
            <a:pPr indent="-228600" lvl="0" marL="4572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Scheduled mobile receiver usage</a:t>
            </a:r>
          </a:p>
          <a:p>
            <a:pPr indent="-228600" lvl="0" marL="4572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Began documentation</a:t>
            </a:r>
          </a:p>
          <a:p>
            <a:pPr indent="-228600" lvl="0" marL="4572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Began learning how to use ORBIT</a:t>
            </a:r>
          </a:p>
          <a:p>
            <a:pPr indent="-228600" lvl="0" marL="4572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Completed “Basic Tutorial” and SSH</a:t>
            </a:r>
          </a:p>
          <a:p>
            <a:pPr indent="-228600" lvl="0" marL="4572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Attempted “LTE Tutorial” on SB3</a:t>
            </a:r>
          </a:p>
          <a:p>
            <a:pPr indent="-228600" lvl="0" marL="4572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Outlined Octave final program</a:t>
            </a:r>
          </a:p>
          <a:p>
            <a:pPr indent="-228600" lvl="0" marL="4572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Finished documentation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152400" y="0"/>
            <a:ext cx="7825200" cy="884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Accomplishment Overview</a:t>
            </a:r>
          </a:p>
        </p:txBody>
      </p:sp>
      <p:sp>
        <p:nvSpPr>
          <p:cNvPr id="188" name="Shape 188"/>
          <p:cNvSpPr txBox="1"/>
          <p:nvPr>
            <p:ph idx="2" type="body"/>
          </p:nvPr>
        </p:nvSpPr>
        <p:spPr>
          <a:xfrm>
            <a:off x="243600" y="1002475"/>
            <a:ext cx="4319100" cy="380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Proficiency in Octave, Java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Development of </a:t>
            </a: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efficient</a:t>
            </a: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flight plan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Creation of Octave data </a:t>
            </a: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retrieval</a:t>
            </a: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/graphing program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Deployment of Nearest Neighbor interpolation algorithm to data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Linkage of mobile receiver to ORBIT sandbox node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Shape 189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190" name="Shape 190"/>
          <p:cNvSpPr txBox="1"/>
          <p:nvPr/>
        </p:nvSpPr>
        <p:spPr>
          <a:xfrm>
            <a:off x="4572000" y="1021200"/>
            <a:ext cx="4319100" cy="3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Gained an understanding of: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Clr>
                <a:srgbClr val="3F3F3F"/>
              </a:buClr>
              <a:buFont typeface="Roboto"/>
              <a:buChar char="➢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Basic wireless transmission and networks principles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Clr>
                <a:srgbClr val="3F3F3F"/>
              </a:buClr>
              <a:buFont typeface="Roboto"/>
              <a:buChar char="➢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Complex interference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Clr>
                <a:srgbClr val="3F3F3F"/>
              </a:buClr>
              <a:buFont typeface="Roboto"/>
              <a:buChar char="➢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Power loss/leakage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Clr>
                <a:srgbClr val="3F3F3F"/>
              </a:buClr>
              <a:buFont typeface="Roboto"/>
              <a:buChar char="➢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Signal encryption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Font typeface="Roboto"/>
              <a:buChar char="➢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Broadcast overlaps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Increased proficiency in reading research papers and consulting outside references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152400" y="0"/>
            <a:ext cx="7825200" cy="884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Deployment and Applications</a:t>
            </a:r>
          </a:p>
        </p:txBody>
      </p:sp>
      <p:sp>
        <p:nvSpPr>
          <p:cNvPr id="196" name="Shape 196"/>
          <p:cNvSpPr txBox="1"/>
          <p:nvPr>
            <p:ph idx="2" type="body"/>
          </p:nvPr>
        </p:nvSpPr>
        <p:spPr>
          <a:xfrm>
            <a:off x="209125" y="1479125"/>
            <a:ext cx="3819600" cy="2904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ID of s</a:t>
            </a:r>
            <a:r>
              <a:rPr lang="en-US" sz="1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ignal leakage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Optimization of signal output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Ease of troubleshooting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General diagnostics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Mobile and easy to use for above purposes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Shape 197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152407" y="1028526"/>
            <a:ext cx="2780400" cy="526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Project</a:t>
            </a:r>
          </a:p>
        </p:txBody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4410207" y="1028526"/>
            <a:ext cx="2780400" cy="526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Career</a:t>
            </a:r>
          </a:p>
        </p:txBody>
      </p:sp>
      <p:sp>
        <p:nvSpPr>
          <p:cNvPr id="200" name="Shape 200"/>
          <p:cNvSpPr txBox="1"/>
          <p:nvPr>
            <p:ph idx="2" type="body"/>
          </p:nvPr>
        </p:nvSpPr>
        <p:spPr>
          <a:xfrm>
            <a:off x="4365875" y="1479125"/>
            <a:ext cx="4525200" cy="3814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Aerospace major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Direct:</a:t>
            </a: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Drone flight path programing</a:t>
            </a: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Reading research papers</a:t>
            </a: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Consulting references to learn new material </a:t>
            </a: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Coding in a new programing language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Indirect:</a:t>
            </a: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Signal decay</a:t>
            </a: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SSH</a:t>
            </a: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Interpolation algorithms</a:t>
            </a: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Signal optimization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152400" y="0"/>
            <a:ext cx="7825200" cy="884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Final thoughts</a:t>
            </a:r>
          </a:p>
        </p:txBody>
      </p:sp>
      <p:sp>
        <p:nvSpPr>
          <p:cNvPr id="206" name="Shape 206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207" name="Shape 207"/>
          <p:cNvSpPr txBox="1"/>
          <p:nvPr>
            <p:ph idx="2" type="body"/>
          </p:nvPr>
        </p:nvSpPr>
        <p:spPr>
          <a:xfrm>
            <a:off x="206405" y="1073860"/>
            <a:ext cx="8496900" cy="2995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Exposed to a new area of research, but also in an area that I have an interest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Work alongside undergraduate and graduate students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Opportunity to fly a large drone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Learned a great deal in the field of wireless technology 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Successful, but could’ve used more time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Very enjoyable experience overall, not just academically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288900" y="4487650"/>
            <a:ext cx="83319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-US" sz="2400">
                <a:latin typeface="Roboto"/>
                <a:ea typeface="Roboto"/>
                <a:cs typeface="Roboto"/>
                <a:sym typeface="Roboto"/>
              </a:rPr>
              <a:t>Special thanks to Wade Trappe and Ivan Seskar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1618900" y="0"/>
            <a:ext cx="7274700" cy="76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Rutgers Wireless Information Network Lab</a:t>
            </a:r>
          </a:p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36" name="Shape 36"/>
          <p:cNvSpPr txBox="1"/>
          <p:nvPr/>
        </p:nvSpPr>
        <p:spPr>
          <a:xfrm>
            <a:off x="1470375" y="642000"/>
            <a:ext cx="4793100" cy="3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●"/>
            </a:pPr>
            <a:r>
              <a:rPr b="1" lang="en-US" sz="11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 mission</a:t>
            </a:r>
            <a:r>
              <a:rPr lang="en-US" sz="11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To advance the development of wireless networking technology by combining the resources of government, industry and academia</a:t>
            </a: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○"/>
            </a:pPr>
            <a:r>
              <a:rPr lang="en-US" sz="11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Working to address the need for connecting large numbers of people and objects wirelessly</a:t>
            </a: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○"/>
            </a:pPr>
            <a:r>
              <a:rPr lang="en-US" sz="11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Some problems being worked on:</a:t>
            </a:r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■"/>
            </a:pPr>
            <a:r>
              <a:rPr lang="en-US" sz="11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Scaling wireless system capacity from Mbps/Sq-km to Gbps/Sq-km.</a:t>
            </a:r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■"/>
            </a:pPr>
            <a:r>
              <a:rPr lang="en-US" sz="11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Promoting spectrum efficiency and increased co-existence between unlicensed band services.</a:t>
            </a:r>
          </a:p>
          <a:p>
            <a:pPr indent="-298450" lvl="2" marL="1371600" rtl="0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Times New Roman"/>
              <a:buChar char="■"/>
            </a:pPr>
            <a:r>
              <a:rPr lang="en-US" sz="11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Achieving ultralow-latency in wireless access networks.</a:t>
            </a: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●"/>
            </a:pPr>
            <a:r>
              <a:rPr b="1" lang="en-US" sz="11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Educational mission: </a:t>
            </a:r>
            <a:r>
              <a:rPr lang="en-US" sz="11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train the next generation of wireless technologists via graduate research programs that are especially relevant to industry.</a:t>
            </a: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○"/>
            </a:pPr>
            <a:r>
              <a:rPr lang="en-US" sz="11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Typically has a pool of ~40-50 graduate and undergraduate students</a:t>
            </a: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○"/>
            </a:pPr>
            <a:r>
              <a:rPr lang="en-US" sz="11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 students work on projects that lead to their MS or PhD thesis in either the ECE or CS departments at Rutgers</a:t>
            </a:r>
          </a:p>
          <a:p>
            <a:pPr indent="-29845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○"/>
            </a:pPr>
            <a:r>
              <a:rPr lang="en-US" sz="11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Runs annual WINLAB Summer Internship Program that offers internships in a university research setting to highly talented high-school, undergraduate and graduate students</a:t>
            </a:r>
          </a:p>
        </p:txBody>
      </p:sp>
      <p:sp>
        <p:nvSpPr>
          <p:cNvPr id="37" name="Shape 37"/>
          <p:cNvSpPr txBox="1"/>
          <p:nvPr/>
        </p:nvSpPr>
        <p:spPr>
          <a:xfrm rot="-5402035">
            <a:off x="-472060" y="375734"/>
            <a:ext cx="25341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 sz="30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Location</a:t>
            </a:r>
          </a:p>
        </p:txBody>
      </p:sp>
      <p:pic>
        <p:nvPicPr>
          <p:cNvPr id="38" name="Shape 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3000" y="768600"/>
            <a:ext cx="2585473" cy="17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Shape 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7875" y="2818050"/>
            <a:ext cx="2575724" cy="1931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Shape 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3400" y="4542074"/>
            <a:ext cx="2767049" cy="55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3169925" y="2187450"/>
            <a:ext cx="4657200" cy="7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en-US" sz="6000"/>
              <a:t>Questions?</a:t>
            </a:r>
          </a:p>
        </p:txBody>
      </p:sp>
      <p:sp>
        <p:nvSpPr>
          <p:cNvPr id="214" name="Shape 214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1618900" y="0"/>
            <a:ext cx="7274700" cy="76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Prof. Wade Trappe, Ph. D</a:t>
            </a:r>
          </a:p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47" name="Shape 47"/>
          <p:cNvSpPr txBox="1"/>
          <p:nvPr/>
        </p:nvSpPr>
        <p:spPr>
          <a:xfrm>
            <a:off x="1618900" y="616200"/>
            <a:ext cx="5854800" cy="42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Education and Position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●"/>
            </a:pPr>
            <a:r>
              <a:rPr b="1" lang="en-US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B.A. </a:t>
            </a:r>
            <a:r>
              <a:rPr lang="en-US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Highest Honors, Mathematics, University of Texas at Austin, 1994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●"/>
            </a:pPr>
            <a:r>
              <a:rPr b="1" lang="en-US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M.S. </a:t>
            </a:r>
            <a:r>
              <a:rPr lang="en-US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Applied Mathematics and Scientific Computing</a:t>
            </a:r>
            <a:r>
              <a:rPr b="1" lang="en-US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-US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University of Maryland, College Park, 1999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●"/>
            </a:pPr>
            <a:r>
              <a:rPr b="1" lang="en-US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Ph.D. </a:t>
            </a:r>
            <a:r>
              <a:rPr lang="en-US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Applied Mathematics and Scientific Computing, University of Maryland, College Park, 2002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●"/>
            </a:pPr>
            <a:r>
              <a:rPr b="1" lang="en-US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Professor</a:t>
            </a:r>
            <a:r>
              <a:rPr lang="en-US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the Electrical and Computer Engineering Department at Rutgers University</a:t>
            </a:r>
          </a:p>
          <a:p>
            <a:pPr indent="-304800" lvl="0" marL="457200" rtl="0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Times New Roman"/>
              <a:buChar char="●"/>
            </a:pPr>
            <a:r>
              <a:rPr b="1" lang="en-US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Associate Director</a:t>
            </a:r>
            <a:r>
              <a:rPr lang="en-US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the Wireless Information Network Laboratory (WINLAB)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Previously worked on projects including:</a:t>
            </a: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●"/>
            </a:pPr>
            <a:r>
              <a:rPr lang="en-US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Cybersecurity</a:t>
            </a: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●"/>
            </a:pPr>
            <a:r>
              <a:rPr lang="en-US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Communication systems</a:t>
            </a: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●"/>
            </a:pPr>
            <a:r>
              <a:rPr lang="en-US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Security and privacy for sensor networks</a:t>
            </a: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●"/>
            </a:pPr>
            <a:r>
              <a:rPr lang="en-US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Physical layer security for wireless systems</a:t>
            </a: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●"/>
            </a:pPr>
            <a:r>
              <a:rPr lang="en-US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Development of wireless testbed resources (the ORBIT testbed)</a:t>
            </a: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●"/>
            </a:pPr>
            <a:r>
              <a:rPr lang="en-US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Led a DARPA initiative into validating and prototyping physical layer security mechanisms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Currently</a:t>
            </a:r>
            <a:r>
              <a:rPr lang="en-US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leading an Army CERDEC (Communications-Electronics Research, Development and Engineering Center) project on cognitive radio networks and MIMO (multiple input, multiple output) communications.</a:t>
            </a:r>
          </a:p>
        </p:txBody>
      </p:sp>
      <p:sp>
        <p:nvSpPr>
          <p:cNvPr id="48" name="Shape 48"/>
          <p:cNvSpPr txBox="1"/>
          <p:nvPr/>
        </p:nvSpPr>
        <p:spPr>
          <a:xfrm rot="-5402035">
            <a:off x="-472060" y="375734"/>
            <a:ext cx="25341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0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Mentor</a:t>
            </a:r>
          </a:p>
        </p:txBody>
      </p:sp>
      <p:pic>
        <p:nvPicPr>
          <p:cNvPr id="49" name="Shape 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00" y="3497875"/>
            <a:ext cx="1279400" cy="145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Shape 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3925" y="75400"/>
            <a:ext cx="1046124" cy="158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Shape 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3902" y="1783849"/>
            <a:ext cx="1046125" cy="147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Shape 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13925" y="3376125"/>
            <a:ext cx="1046124" cy="1586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x="1606800" y="0"/>
            <a:ext cx="7443000" cy="76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en-US">
                <a:latin typeface="Ubuntu"/>
                <a:ea typeface="Ubuntu"/>
                <a:cs typeface="Ubuntu"/>
                <a:sym typeface="Ubuntu"/>
              </a:rPr>
              <a:t>Project objective</a:t>
            </a:r>
          </a:p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1499025" y="692400"/>
            <a:ext cx="76449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To create a 3D signal quality map using a drone as a mobile receiver carrier</a:t>
            </a:r>
          </a:p>
        </p:txBody>
      </p:sp>
      <p:sp>
        <p:nvSpPr>
          <p:cNvPr id="59" name="Shape 59"/>
          <p:cNvSpPr txBox="1"/>
          <p:nvPr>
            <p:ph idx="2" type="body"/>
          </p:nvPr>
        </p:nvSpPr>
        <p:spPr>
          <a:xfrm>
            <a:off x="1661575" y="1079850"/>
            <a:ext cx="64038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96000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25000"/>
              <a:buFont typeface="Arial"/>
              <a:buNone/>
            </a:pPr>
            <a:r>
              <a:rPr lang="en-US" sz="16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will be accomplished through the usage of the following:</a:t>
            </a:r>
          </a:p>
          <a:p>
            <a:pPr indent="-330200" lvl="0" marL="914400" marR="0" rtl="0" algn="l">
              <a:spcBef>
                <a:spcPts val="28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❖"/>
            </a:pPr>
            <a:r>
              <a:rPr lang="en-US" sz="16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3DR Solo drone</a:t>
            </a:r>
          </a:p>
          <a:p>
            <a:pPr indent="-317500" lvl="1" marL="1371600" marR="0" rtl="0" algn="l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Times New Roman"/>
            </a:pPr>
            <a:r>
              <a:rPr lang="en-US" sz="14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Courier unit for mobile receiver</a:t>
            </a:r>
          </a:p>
          <a:p>
            <a:pPr indent="-330200" lvl="0" marL="914400" marR="0" rtl="0" algn="l">
              <a:spcBef>
                <a:spcPts val="28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❖"/>
            </a:pPr>
            <a:r>
              <a:rPr lang="en-US" sz="16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Mobile Android device</a:t>
            </a:r>
          </a:p>
          <a:p>
            <a:pPr indent="-317500" lvl="1" marL="1371600" marR="0" rtl="0" algn="l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Times New Roman"/>
            </a:pPr>
            <a:r>
              <a:rPr lang="en-US" sz="14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Continuously stores the signal strength indicator, GPS coordinates, altitude and time in a log file </a:t>
            </a:r>
          </a:p>
          <a:p>
            <a:pPr indent="-330200" lvl="0" marL="91440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❖"/>
            </a:pPr>
            <a:r>
              <a:rPr lang="en-US" sz="16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Octave program </a:t>
            </a:r>
          </a:p>
          <a:p>
            <a:pPr indent="-317500" lvl="1" marL="137160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</a:pPr>
            <a:r>
              <a:rPr lang="en-US" sz="14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Reads the data from the receiver log files</a:t>
            </a:r>
          </a:p>
          <a:p>
            <a:pPr indent="-317500" lvl="1" marL="137160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</a:pPr>
            <a:r>
              <a:rPr lang="en-US" sz="14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Plots data points in three dimensions </a:t>
            </a:r>
          </a:p>
          <a:p>
            <a:pPr indent="-317500" lvl="1" marL="1371600" marR="0" rtl="0" algn="l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Times New Roman"/>
            </a:pPr>
            <a:r>
              <a:rPr lang="en-US" sz="14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Fills in the space between data points using custom algorithm </a:t>
            </a:r>
          </a:p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61" name="Shape 61"/>
          <p:cNvSpPr txBox="1"/>
          <p:nvPr/>
        </p:nvSpPr>
        <p:spPr>
          <a:xfrm>
            <a:off x="1606800" y="4074550"/>
            <a:ext cx="72186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6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Blue</a:t>
            </a:r>
            <a:r>
              <a:rPr lang="en-US" sz="16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represents </a:t>
            </a:r>
            <a:r>
              <a:rPr lang="en-US" sz="16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successful</a:t>
            </a:r>
            <a:r>
              <a:rPr lang="en-US" sz="16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6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completion</a:t>
            </a:r>
            <a:r>
              <a:rPr lang="en-US" sz="16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16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green</a:t>
            </a:r>
            <a:r>
              <a:rPr lang="en-US" sz="16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represents in progress/pending approval, </a:t>
            </a:r>
            <a:r>
              <a:rPr lang="en-US" sz="16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 </a:t>
            </a:r>
            <a:r>
              <a:rPr lang="en-US" sz="16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represents an unresolved issue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idx="1" type="body"/>
          </p:nvPr>
        </p:nvSpPr>
        <p:spPr>
          <a:xfrm>
            <a:off x="344986" y="1167215"/>
            <a:ext cx="84969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Simplified diagram of the various components and their interactions</a:t>
            </a:r>
          </a:p>
        </p:txBody>
      </p:sp>
      <p:sp>
        <p:nvSpPr>
          <p:cNvPr id="67" name="Shape 67"/>
          <p:cNvSpPr txBox="1"/>
          <p:nvPr>
            <p:ph type="title"/>
          </p:nvPr>
        </p:nvSpPr>
        <p:spPr>
          <a:xfrm>
            <a:off x="152400" y="0"/>
            <a:ext cx="78252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>
                <a:latin typeface="Ubuntu"/>
                <a:ea typeface="Ubuntu"/>
                <a:cs typeface="Ubuntu"/>
                <a:sym typeface="Ubuntu"/>
              </a:rPr>
              <a:t>Purposed Design Diagram</a:t>
            </a:r>
          </a:p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69" name="Shape 69"/>
          <p:cNvSpPr/>
          <p:nvPr/>
        </p:nvSpPr>
        <p:spPr>
          <a:xfrm>
            <a:off x="1039175" y="2025975"/>
            <a:ext cx="1964700" cy="497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Flight path is determined</a:t>
            </a:r>
          </a:p>
        </p:txBody>
      </p:sp>
      <p:cxnSp>
        <p:nvCxnSpPr>
          <p:cNvPr id="70" name="Shape 70"/>
          <p:cNvCxnSpPr>
            <a:stCxn id="69" idx="3"/>
          </p:cNvCxnSpPr>
          <p:nvPr/>
        </p:nvCxnSpPr>
        <p:spPr>
          <a:xfrm>
            <a:off x="3003875" y="2274825"/>
            <a:ext cx="917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1" name="Shape 71"/>
          <p:cNvSpPr/>
          <p:nvPr/>
        </p:nvSpPr>
        <p:spPr>
          <a:xfrm>
            <a:off x="3920975" y="1763975"/>
            <a:ext cx="1344900" cy="1170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Drone executes flight path</a:t>
            </a:r>
          </a:p>
        </p:txBody>
      </p:sp>
      <p:cxnSp>
        <p:nvCxnSpPr>
          <p:cNvPr id="72" name="Shape 72"/>
          <p:cNvCxnSpPr/>
          <p:nvPr/>
        </p:nvCxnSpPr>
        <p:spPr>
          <a:xfrm>
            <a:off x="5265875" y="2272925"/>
            <a:ext cx="116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3" name="Shape 73"/>
          <p:cNvSpPr txBox="1"/>
          <p:nvPr/>
        </p:nvSpPr>
        <p:spPr>
          <a:xfrm>
            <a:off x="3143725" y="1990600"/>
            <a:ext cx="844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100"/>
              <a:t>Wireless</a:t>
            </a:r>
          </a:p>
        </p:txBody>
      </p:sp>
      <p:cxnSp>
        <p:nvCxnSpPr>
          <p:cNvPr id="74" name="Shape 74"/>
          <p:cNvCxnSpPr>
            <a:stCxn id="71" idx="2"/>
          </p:cNvCxnSpPr>
          <p:nvPr/>
        </p:nvCxnSpPr>
        <p:spPr>
          <a:xfrm>
            <a:off x="4593425" y="2934275"/>
            <a:ext cx="0" cy="50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5" name="Shape 75"/>
          <p:cNvSpPr/>
          <p:nvPr/>
        </p:nvSpPr>
        <p:spPr>
          <a:xfrm>
            <a:off x="3899550" y="3419900"/>
            <a:ext cx="1344900" cy="1170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1300"/>
              <a:t>Android device records positional and signal data</a:t>
            </a:r>
          </a:p>
        </p:txBody>
      </p:sp>
      <p:sp>
        <p:nvSpPr>
          <p:cNvPr id="76" name="Shape 76"/>
          <p:cNvSpPr/>
          <p:nvPr/>
        </p:nvSpPr>
        <p:spPr>
          <a:xfrm>
            <a:off x="6427175" y="2025975"/>
            <a:ext cx="1964700" cy="497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1300"/>
              <a:t>Drone completes flight path and lands</a:t>
            </a:r>
          </a:p>
        </p:txBody>
      </p:sp>
      <p:cxnSp>
        <p:nvCxnSpPr>
          <p:cNvPr id="77" name="Shape 77"/>
          <p:cNvCxnSpPr>
            <a:stCxn id="75" idx="3"/>
          </p:cNvCxnSpPr>
          <p:nvPr/>
        </p:nvCxnSpPr>
        <p:spPr>
          <a:xfrm>
            <a:off x="5244450" y="4005050"/>
            <a:ext cx="56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triangle"/>
          </a:ln>
        </p:spPr>
      </p:cxnSp>
      <p:cxnSp>
        <p:nvCxnSpPr>
          <p:cNvPr id="78" name="Shape 78"/>
          <p:cNvCxnSpPr/>
          <p:nvPr/>
        </p:nvCxnSpPr>
        <p:spPr>
          <a:xfrm rot="10800000">
            <a:off x="5808700" y="2407650"/>
            <a:ext cx="0" cy="161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triangle"/>
          </a:ln>
        </p:spPr>
      </p:cxnSp>
      <p:cxnSp>
        <p:nvCxnSpPr>
          <p:cNvPr id="79" name="Shape 79"/>
          <p:cNvCxnSpPr/>
          <p:nvPr/>
        </p:nvCxnSpPr>
        <p:spPr>
          <a:xfrm>
            <a:off x="5808700" y="2407650"/>
            <a:ext cx="62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triangle"/>
          </a:ln>
        </p:spPr>
      </p:cxnSp>
      <p:sp>
        <p:nvSpPr>
          <p:cNvPr id="80" name="Shape 80"/>
          <p:cNvSpPr/>
          <p:nvPr/>
        </p:nvSpPr>
        <p:spPr>
          <a:xfrm>
            <a:off x="6427175" y="3237050"/>
            <a:ext cx="1964700" cy="497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Data is processed via Octave offline</a:t>
            </a:r>
          </a:p>
        </p:txBody>
      </p:sp>
      <p:cxnSp>
        <p:nvCxnSpPr>
          <p:cNvPr id="81" name="Shape 81"/>
          <p:cNvCxnSpPr>
            <a:endCxn id="80" idx="0"/>
          </p:cNvCxnSpPr>
          <p:nvPr/>
        </p:nvCxnSpPr>
        <p:spPr>
          <a:xfrm>
            <a:off x="7409525" y="2523650"/>
            <a:ext cx="0" cy="7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152400" y="0"/>
            <a:ext cx="7825200" cy="884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Drone Flight Path </a:t>
            </a:r>
          </a:p>
        </p:txBody>
      </p:sp>
      <p:sp>
        <p:nvSpPr>
          <p:cNvPr id="87" name="Shape 87"/>
          <p:cNvSpPr txBox="1"/>
          <p:nvPr>
            <p:ph idx="2" type="body"/>
          </p:nvPr>
        </p:nvSpPr>
        <p:spPr>
          <a:xfrm>
            <a:off x="471475" y="1194750"/>
            <a:ext cx="4048800" cy="3308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Accomplished through the program Mission Planner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Determined before launch via waypoints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FF"/>
              </a:buClr>
              <a:buSzPct val="100000"/>
              <a:buFont typeface="Roboto"/>
            </a:pPr>
            <a:r>
              <a:rPr lang="en-US" sz="18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Can also generate an autogrid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F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Saved to a “mission” file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F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Uploaded to drone via wireless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525" y="1444725"/>
            <a:ext cx="3909549" cy="274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152400" y="0"/>
            <a:ext cx="7825200" cy="884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Specific Drone Flight Path </a:t>
            </a:r>
          </a:p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25" y="976000"/>
            <a:ext cx="4495756" cy="23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1375" y="2280079"/>
            <a:ext cx="4454099" cy="239324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/>
        </p:nvSpPr>
        <p:spPr>
          <a:xfrm>
            <a:off x="292075" y="3336175"/>
            <a:ext cx="3839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Test Flight Pattern in Field Across the Street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5034775" y="1886150"/>
            <a:ext cx="3839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Flight Data Interface (Disarmed)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152400" y="0"/>
            <a:ext cx="7825200" cy="884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Mobile Receiver Programming</a:t>
            </a:r>
          </a:p>
        </p:txBody>
      </p:sp>
      <p:sp>
        <p:nvSpPr>
          <p:cNvPr id="105" name="Shape 105"/>
          <p:cNvSpPr txBox="1"/>
          <p:nvPr>
            <p:ph idx="2" type="body"/>
          </p:nvPr>
        </p:nvSpPr>
        <p:spPr>
          <a:xfrm>
            <a:off x="152400" y="1175450"/>
            <a:ext cx="5076600" cy="3087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Receiver is an Android device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8761D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Linked via LTE to WINLAB base station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8761D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Logs signal strength and position at regular intervals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8761D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Log program primarily written in Java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CC0000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Receiver is mounted on the drone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6150" y="1201699"/>
            <a:ext cx="2900625" cy="288690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5579950" y="4069950"/>
            <a:ext cx="3198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Android device s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imilar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 to one used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152400" y="0"/>
            <a:ext cx="7825200" cy="884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Octave Overview</a:t>
            </a:r>
          </a:p>
        </p:txBody>
      </p:sp>
      <p:sp>
        <p:nvSpPr>
          <p:cNvPr id="114" name="Shape 114"/>
          <p:cNvSpPr txBox="1"/>
          <p:nvPr>
            <p:ph idx="2" type="body"/>
          </p:nvPr>
        </p:nvSpPr>
        <p:spPr>
          <a:xfrm>
            <a:off x="246600" y="1124325"/>
            <a:ext cx="4490700" cy="329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Programming environment that supports mathematical analysis and visualization of data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F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Used to provide a graphical interpretation of the data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8761D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Allows for custom written interpolation algorithm to fill in the gaps in the data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4274" y="1124325"/>
            <a:ext cx="4254299" cy="304550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/>
        </p:nvSpPr>
        <p:spPr>
          <a:xfrm>
            <a:off x="5335850" y="4155425"/>
            <a:ext cx="3113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Sample Octave Interface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